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85699"/>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Documentation: IoT-Based Control System</a:t>
            </a:r>
            <a:endParaRPr lang="en-US" sz="4650" dirty="0"/>
          </a:p>
        </p:txBody>
      </p:sp>
      <p:sp>
        <p:nvSpPr>
          <p:cNvPr id="4" name="Text 1"/>
          <p:cNvSpPr/>
          <p:nvPr/>
        </p:nvSpPr>
        <p:spPr>
          <a:xfrm>
            <a:off x="793790" y="3614380"/>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This project presents an advanced IoT-based control system integrating multiple embedded devices, including Raspberry Pi Zero W, ESP32, and ESP8266, leveraging the MQTT protocol for seamless communication. The system is designed to process sensor data, execute motor control, and manage servo operations based on user input and real-time sensor readings.</a:t>
            </a:r>
            <a:endParaRPr lang="en-US" sz="1750" dirty="0"/>
          </a:p>
        </p:txBody>
      </p:sp>
      <p:sp>
        <p:nvSpPr>
          <p:cNvPr id="5" name="Shape 2"/>
          <p:cNvSpPr/>
          <p:nvPr/>
        </p:nvSpPr>
        <p:spPr>
          <a:xfrm>
            <a:off x="793790" y="6063853"/>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071473"/>
            <a:ext cx="347663" cy="347663"/>
          </a:xfrm>
          <a:prstGeom prst="rect">
            <a:avLst/>
          </a:prstGeom>
        </p:spPr>
      </p:pic>
      <p:sp>
        <p:nvSpPr>
          <p:cNvPr id="7" name="Text 3"/>
          <p:cNvSpPr/>
          <p:nvPr/>
        </p:nvSpPr>
        <p:spPr>
          <a:xfrm>
            <a:off x="1270040" y="6046946"/>
            <a:ext cx="3480673"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Ziad Mohammed Fathi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65333"/>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Takeaways</a:t>
            </a:r>
            <a:endParaRPr lang="en-US" sz="4650" dirty="0"/>
          </a:p>
        </p:txBody>
      </p:sp>
      <p:sp>
        <p:nvSpPr>
          <p:cNvPr id="4" name="Text 1"/>
          <p:cNvSpPr/>
          <p:nvPr/>
        </p:nvSpPr>
        <p:spPr>
          <a:xfrm>
            <a:off x="793790" y="374975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This document serves as a comprehensive technical guide to the project, detailing its architecture, workflow, and potential future enhancements. The project demonstrates the power of IoT technology to create intelligent and interconnected systems, enabling seamless communication and control between embedded devices.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1839"/>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System Architecture</a:t>
            </a:r>
            <a:endParaRPr lang="en-US" sz="4650" dirty="0"/>
          </a:p>
        </p:txBody>
      </p:sp>
      <p:sp>
        <p:nvSpPr>
          <p:cNvPr id="3" name="Text 1"/>
          <p:cNvSpPr/>
          <p:nvPr/>
        </p:nvSpPr>
        <p:spPr>
          <a:xfrm>
            <a:off x="793790" y="3643074"/>
            <a:ext cx="2845594"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Raspberry Pi Zero W</a:t>
            </a:r>
            <a:endParaRPr lang="en-US" sz="2300" dirty="0"/>
          </a:p>
        </p:txBody>
      </p:sp>
      <p:sp>
        <p:nvSpPr>
          <p:cNvPr id="4" name="Text 2"/>
          <p:cNvSpPr/>
          <p:nvPr/>
        </p:nvSpPr>
        <p:spPr>
          <a:xfrm>
            <a:off x="793790" y="4241959"/>
            <a:ext cx="2845594"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Functions as the central node, reading IR sensor data and publishing it to the MQTT broker.</a:t>
            </a:r>
            <a:endParaRPr lang="en-US" sz="1750" dirty="0"/>
          </a:p>
        </p:txBody>
      </p:sp>
      <p:sp>
        <p:nvSpPr>
          <p:cNvPr id="5" name="Text 3"/>
          <p:cNvSpPr/>
          <p:nvPr/>
        </p:nvSpPr>
        <p:spPr>
          <a:xfrm>
            <a:off x="4200406" y="3643074"/>
            <a:ext cx="2845594"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ESP32</a:t>
            </a:r>
            <a:endParaRPr lang="en-US" sz="2300" dirty="0"/>
          </a:p>
        </p:txBody>
      </p:sp>
      <p:sp>
        <p:nvSpPr>
          <p:cNvPr id="6" name="Text 4"/>
          <p:cNvSpPr/>
          <p:nvPr/>
        </p:nvSpPr>
        <p:spPr>
          <a:xfrm>
            <a:off x="4200406" y="4241959"/>
            <a:ext cx="2845594"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Responsible for motor control, receiving commands via MQTT.</a:t>
            </a:r>
            <a:endParaRPr lang="en-US" sz="1750" dirty="0"/>
          </a:p>
        </p:txBody>
      </p:sp>
      <p:sp>
        <p:nvSpPr>
          <p:cNvPr id="7" name="Text 5"/>
          <p:cNvSpPr/>
          <p:nvPr/>
        </p:nvSpPr>
        <p:spPr>
          <a:xfrm>
            <a:off x="7607022" y="3643074"/>
            <a:ext cx="2845594"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ESP8266</a:t>
            </a:r>
            <a:endParaRPr lang="en-US" sz="2300" dirty="0"/>
          </a:p>
        </p:txBody>
      </p:sp>
      <p:sp>
        <p:nvSpPr>
          <p:cNvPr id="8" name="Text 6"/>
          <p:cNvSpPr/>
          <p:nvPr/>
        </p:nvSpPr>
        <p:spPr>
          <a:xfrm>
            <a:off x="7607022" y="4241959"/>
            <a:ext cx="2845594"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Manages servo motors based on IR sensor input and password validation through MQTT.</a:t>
            </a:r>
            <a:endParaRPr lang="en-US" sz="1750" dirty="0"/>
          </a:p>
        </p:txBody>
      </p:sp>
      <p:sp>
        <p:nvSpPr>
          <p:cNvPr id="9" name="Text 7"/>
          <p:cNvSpPr/>
          <p:nvPr/>
        </p:nvSpPr>
        <p:spPr>
          <a:xfrm>
            <a:off x="11013638" y="3643074"/>
            <a:ext cx="2845594"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Bash Script</a:t>
            </a:r>
            <a:endParaRPr lang="en-US" sz="2300" dirty="0"/>
          </a:p>
        </p:txBody>
      </p:sp>
      <p:sp>
        <p:nvSpPr>
          <p:cNvPr id="10" name="Text 8"/>
          <p:cNvSpPr/>
          <p:nvPr/>
        </p:nvSpPr>
        <p:spPr>
          <a:xfrm>
            <a:off x="11013638" y="4241959"/>
            <a:ext cx="2845594"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Provides a command-line interface for users to send control commands via MQTT.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55370"/>
            <a:ext cx="6281142"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Hardware Components</a:t>
            </a:r>
            <a:endParaRPr lang="en-US" sz="4650" dirty="0"/>
          </a:p>
        </p:txBody>
      </p:sp>
      <p:sp>
        <p:nvSpPr>
          <p:cNvPr id="3" name="Shape 1"/>
          <p:cNvSpPr/>
          <p:nvPr/>
        </p:nvSpPr>
        <p:spPr>
          <a:xfrm>
            <a:off x="793790" y="2508409"/>
            <a:ext cx="510302" cy="510302"/>
          </a:xfrm>
          <a:prstGeom prst="roundRect">
            <a:avLst>
              <a:gd name="adj" fmla="val 18669"/>
            </a:avLst>
          </a:prstGeom>
          <a:solidFill>
            <a:srgbClr val="CCEEFF"/>
          </a:solidFill>
          <a:ln w="7620">
            <a:solidFill>
              <a:srgbClr val="B2D4E5"/>
            </a:solidFill>
            <a:prstDash val="solid"/>
          </a:ln>
        </p:spPr>
      </p:sp>
      <p:sp>
        <p:nvSpPr>
          <p:cNvPr id="4" name="Text 2"/>
          <p:cNvSpPr/>
          <p:nvPr/>
        </p:nvSpPr>
        <p:spPr>
          <a:xfrm>
            <a:off x="972503" y="2584847"/>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5" name="Text 3"/>
          <p:cNvSpPr/>
          <p:nvPr/>
        </p:nvSpPr>
        <p:spPr>
          <a:xfrm>
            <a:off x="1530906" y="2508409"/>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Raspberry Pi Zero W</a:t>
            </a:r>
            <a:endParaRPr lang="en-US" sz="2300" dirty="0"/>
          </a:p>
        </p:txBody>
      </p:sp>
      <p:sp>
        <p:nvSpPr>
          <p:cNvPr id="6" name="Text 4"/>
          <p:cNvSpPr/>
          <p:nvPr/>
        </p:nvSpPr>
        <p:spPr>
          <a:xfrm>
            <a:off x="1530906" y="3016568"/>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Reads IR sensor data and publishes messages to MQTT.</a:t>
            </a:r>
            <a:endParaRPr lang="en-US" sz="1750" dirty="0"/>
          </a:p>
        </p:txBody>
      </p:sp>
      <p:sp>
        <p:nvSpPr>
          <p:cNvPr id="7" name="Shape 5"/>
          <p:cNvSpPr/>
          <p:nvPr/>
        </p:nvSpPr>
        <p:spPr>
          <a:xfrm>
            <a:off x="7428667" y="2508409"/>
            <a:ext cx="510302" cy="510302"/>
          </a:xfrm>
          <a:prstGeom prst="roundRect">
            <a:avLst>
              <a:gd name="adj" fmla="val 18669"/>
            </a:avLst>
          </a:prstGeom>
          <a:solidFill>
            <a:srgbClr val="CCEEFF"/>
          </a:solidFill>
          <a:ln w="7620">
            <a:solidFill>
              <a:srgbClr val="B2D4E5"/>
            </a:solidFill>
            <a:prstDash val="solid"/>
          </a:ln>
        </p:spPr>
      </p:sp>
      <p:sp>
        <p:nvSpPr>
          <p:cNvPr id="8" name="Text 6"/>
          <p:cNvSpPr/>
          <p:nvPr/>
        </p:nvSpPr>
        <p:spPr>
          <a:xfrm>
            <a:off x="7582495" y="2584847"/>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9" name="Text 7"/>
          <p:cNvSpPr/>
          <p:nvPr/>
        </p:nvSpPr>
        <p:spPr>
          <a:xfrm>
            <a:off x="8165783" y="2508409"/>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ESP32</a:t>
            </a:r>
            <a:endParaRPr lang="en-US" sz="2300" dirty="0"/>
          </a:p>
        </p:txBody>
      </p:sp>
      <p:sp>
        <p:nvSpPr>
          <p:cNvPr id="10" name="Text 8"/>
          <p:cNvSpPr/>
          <p:nvPr/>
        </p:nvSpPr>
        <p:spPr>
          <a:xfrm>
            <a:off x="8165783" y="3016568"/>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Controls two DC motors using an H-bridge motor driver.</a:t>
            </a:r>
            <a:endParaRPr lang="en-US" sz="1750" dirty="0"/>
          </a:p>
        </p:txBody>
      </p:sp>
      <p:sp>
        <p:nvSpPr>
          <p:cNvPr id="11" name="Shape 9"/>
          <p:cNvSpPr/>
          <p:nvPr/>
        </p:nvSpPr>
        <p:spPr>
          <a:xfrm>
            <a:off x="793790" y="4224338"/>
            <a:ext cx="510302" cy="510302"/>
          </a:xfrm>
          <a:prstGeom prst="roundRect">
            <a:avLst>
              <a:gd name="adj" fmla="val 18669"/>
            </a:avLst>
          </a:prstGeom>
          <a:solidFill>
            <a:srgbClr val="CCEEFF"/>
          </a:solidFill>
          <a:ln w="7620">
            <a:solidFill>
              <a:srgbClr val="B2D4E5"/>
            </a:solidFill>
            <a:prstDash val="solid"/>
          </a:ln>
        </p:spPr>
      </p:sp>
      <p:sp>
        <p:nvSpPr>
          <p:cNvPr id="12" name="Text 10"/>
          <p:cNvSpPr/>
          <p:nvPr/>
        </p:nvSpPr>
        <p:spPr>
          <a:xfrm>
            <a:off x="947857" y="4300776"/>
            <a:ext cx="202168"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3" name="Text 11"/>
          <p:cNvSpPr/>
          <p:nvPr/>
        </p:nvSpPr>
        <p:spPr>
          <a:xfrm>
            <a:off x="1530906" y="4224338"/>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ESP8266</a:t>
            </a:r>
            <a:endParaRPr lang="en-US" sz="2300" dirty="0"/>
          </a:p>
        </p:txBody>
      </p:sp>
      <p:sp>
        <p:nvSpPr>
          <p:cNvPr id="14" name="Text 12"/>
          <p:cNvSpPr/>
          <p:nvPr/>
        </p:nvSpPr>
        <p:spPr>
          <a:xfrm>
            <a:off x="1530906" y="4732496"/>
            <a:ext cx="5670947"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Operates servo motors via a PCA9685 PWM driver.</a:t>
            </a:r>
            <a:endParaRPr lang="en-US" sz="1750" dirty="0"/>
          </a:p>
        </p:txBody>
      </p:sp>
      <p:sp>
        <p:nvSpPr>
          <p:cNvPr id="15" name="Shape 13"/>
          <p:cNvSpPr/>
          <p:nvPr/>
        </p:nvSpPr>
        <p:spPr>
          <a:xfrm>
            <a:off x="7428667" y="4224338"/>
            <a:ext cx="510302" cy="510302"/>
          </a:xfrm>
          <a:prstGeom prst="roundRect">
            <a:avLst>
              <a:gd name="adj" fmla="val 18669"/>
            </a:avLst>
          </a:prstGeom>
          <a:solidFill>
            <a:srgbClr val="CCEEFF"/>
          </a:solidFill>
          <a:ln w="7620">
            <a:solidFill>
              <a:srgbClr val="B2D4E5"/>
            </a:solidFill>
            <a:prstDash val="solid"/>
          </a:ln>
        </p:spPr>
      </p:sp>
      <p:sp>
        <p:nvSpPr>
          <p:cNvPr id="16" name="Text 14"/>
          <p:cNvSpPr/>
          <p:nvPr/>
        </p:nvSpPr>
        <p:spPr>
          <a:xfrm>
            <a:off x="7587496" y="4300776"/>
            <a:ext cx="192524"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4</a:t>
            </a:r>
            <a:endParaRPr lang="en-US" sz="2800" dirty="0"/>
          </a:p>
        </p:txBody>
      </p:sp>
      <p:sp>
        <p:nvSpPr>
          <p:cNvPr id="17" name="Text 15"/>
          <p:cNvSpPr/>
          <p:nvPr/>
        </p:nvSpPr>
        <p:spPr>
          <a:xfrm>
            <a:off x="8165783" y="4224338"/>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IR Sensors</a:t>
            </a:r>
            <a:endParaRPr lang="en-US" sz="2300" dirty="0"/>
          </a:p>
        </p:txBody>
      </p:sp>
      <p:sp>
        <p:nvSpPr>
          <p:cNvPr id="18" name="Text 16"/>
          <p:cNvSpPr/>
          <p:nvPr/>
        </p:nvSpPr>
        <p:spPr>
          <a:xfrm>
            <a:off x="8165783" y="4732496"/>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Detect environmental changes and provide data to Raspberry Pi.</a:t>
            </a:r>
            <a:endParaRPr lang="en-US" sz="1750" dirty="0"/>
          </a:p>
        </p:txBody>
      </p:sp>
      <p:sp>
        <p:nvSpPr>
          <p:cNvPr id="19" name="Shape 17"/>
          <p:cNvSpPr/>
          <p:nvPr/>
        </p:nvSpPr>
        <p:spPr>
          <a:xfrm>
            <a:off x="793790" y="5940266"/>
            <a:ext cx="510302" cy="510302"/>
          </a:xfrm>
          <a:prstGeom prst="roundRect">
            <a:avLst>
              <a:gd name="adj" fmla="val 18669"/>
            </a:avLst>
          </a:prstGeom>
          <a:solidFill>
            <a:srgbClr val="CCEEFF"/>
          </a:solidFill>
          <a:ln w="7620">
            <a:solidFill>
              <a:srgbClr val="B2D4E5"/>
            </a:solidFill>
            <a:prstDash val="solid"/>
          </a:ln>
        </p:spPr>
      </p:sp>
      <p:sp>
        <p:nvSpPr>
          <p:cNvPr id="20" name="Text 18"/>
          <p:cNvSpPr/>
          <p:nvPr/>
        </p:nvSpPr>
        <p:spPr>
          <a:xfrm>
            <a:off x="947499" y="6016704"/>
            <a:ext cx="202883"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5</a:t>
            </a:r>
            <a:endParaRPr lang="en-US" sz="2800" dirty="0"/>
          </a:p>
        </p:txBody>
      </p:sp>
      <p:sp>
        <p:nvSpPr>
          <p:cNvPr id="21" name="Text 19"/>
          <p:cNvSpPr/>
          <p:nvPr/>
        </p:nvSpPr>
        <p:spPr>
          <a:xfrm>
            <a:off x="1530906" y="594026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Servo Motors</a:t>
            </a:r>
            <a:endParaRPr lang="en-US" sz="2300" dirty="0"/>
          </a:p>
        </p:txBody>
      </p:sp>
      <p:sp>
        <p:nvSpPr>
          <p:cNvPr id="22" name="Text 20"/>
          <p:cNvSpPr/>
          <p:nvPr/>
        </p:nvSpPr>
        <p:spPr>
          <a:xfrm>
            <a:off x="1530906" y="6448425"/>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Controlled by ESP8266 based on IR sensor data and password authentication.</a:t>
            </a:r>
            <a:endParaRPr lang="en-US" sz="1750" dirty="0"/>
          </a:p>
        </p:txBody>
      </p:sp>
      <p:sp>
        <p:nvSpPr>
          <p:cNvPr id="23" name="Shape 21"/>
          <p:cNvSpPr/>
          <p:nvPr/>
        </p:nvSpPr>
        <p:spPr>
          <a:xfrm>
            <a:off x="7428667" y="5940266"/>
            <a:ext cx="510302" cy="510302"/>
          </a:xfrm>
          <a:prstGeom prst="roundRect">
            <a:avLst>
              <a:gd name="adj" fmla="val 18669"/>
            </a:avLst>
          </a:prstGeom>
          <a:solidFill>
            <a:srgbClr val="CCEEFF"/>
          </a:solidFill>
          <a:ln w="7620">
            <a:solidFill>
              <a:srgbClr val="B2D4E5"/>
            </a:solidFill>
            <a:prstDash val="solid"/>
          </a:ln>
        </p:spPr>
      </p:sp>
      <p:sp>
        <p:nvSpPr>
          <p:cNvPr id="24" name="Text 22"/>
          <p:cNvSpPr/>
          <p:nvPr/>
        </p:nvSpPr>
        <p:spPr>
          <a:xfrm>
            <a:off x="7575590" y="6016704"/>
            <a:ext cx="21645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6</a:t>
            </a:r>
            <a:endParaRPr lang="en-US" sz="2800" dirty="0"/>
          </a:p>
        </p:txBody>
      </p:sp>
      <p:sp>
        <p:nvSpPr>
          <p:cNvPr id="25" name="Text 23"/>
          <p:cNvSpPr/>
          <p:nvPr/>
        </p:nvSpPr>
        <p:spPr>
          <a:xfrm>
            <a:off x="8165783" y="594026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DC Motors</a:t>
            </a:r>
            <a:endParaRPr lang="en-US" sz="2300" dirty="0"/>
          </a:p>
        </p:txBody>
      </p:sp>
      <p:sp>
        <p:nvSpPr>
          <p:cNvPr id="26" name="Text 24"/>
          <p:cNvSpPr/>
          <p:nvPr/>
        </p:nvSpPr>
        <p:spPr>
          <a:xfrm>
            <a:off x="8165783" y="6448425"/>
            <a:ext cx="5670947"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Managed by ESP32 according to MQTT commands.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0098" y="613767"/>
            <a:ext cx="5888831" cy="731282"/>
          </a:xfrm>
          <a:prstGeom prst="rect">
            <a:avLst/>
          </a:prstGeom>
          <a:noFill/>
          <a:ln/>
        </p:spPr>
        <p:txBody>
          <a:bodyPr wrap="none" lIns="0" tIns="0" rIns="0" bIns="0" rtlCol="0" anchor="t"/>
          <a:lstStyle/>
          <a:p>
            <a:pPr indent="0" marL="0">
              <a:lnSpc>
                <a:spcPts val="5750"/>
              </a:lnSpc>
              <a:buNone/>
            </a:pPr>
            <a:r>
              <a:rPr lang="en-US" sz="4600" b="1" dirty="0">
                <a:solidFill>
                  <a:srgbClr val="000000"/>
                </a:solidFill>
                <a:latin typeface="Petrona Bold" pitchFamily="34" charset="0"/>
                <a:ea typeface="Petrona Bold" pitchFamily="34" charset="-122"/>
                <a:cs typeface="Petrona Bold" pitchFamily="34" charset="-120"/>
              </a:rPr>
              <a:t>Software Components</a:t>
            </a:r>
            <a:endParaRPr lang="en-US" sz="4600" dirty="0"/>
          </a:p>
        </p:txBody>
      </p:sp>
      <p:sp>
        <p:nvSpPr>
          <p:cNvPr id="4" name="Shape 1"/>
          <p:cNvSpPr/>
          <p:nvPr/>
        </p:nvSpPr>
        <p:spPr>
          <a:xfrm>
            <a:off x="780098" y="1679377"/>
            <a:ext cx="7583805" cy="1316950"/>
          </a:xfrm>
          <a:prstGeom prst="roundRect">
            <a:avLst>
              <a:gd name="adj" fmla="val 7109"/>
            </a:avLst>
          </a:prstGeom>
          <a:solidFill>
            <a:srgbClr val="CCEEFF"/>
          </a:solidFill>
          <a:ln w="7620">
            <a:solidFill>
              <a:srgbClr val="B2D4E5"/>
            </a:solidFill>
            <a:prstDash val="solid"/>
          </a:ln>
        </p:spPr>
      </p:sp>
      <p:sp>
        <p:nvSpPr>
          <p:cNvPr id="5" name="Text 2"/>
          <p:cNvSpPr/>
          <p:nvPr/>
        </p:nvSpPr>
        <p:spPr>
          <a:xfrm>
            <a:off x="1010603" y="1909882"/>
            <a:ext cx="3273981" cy="365641"/>
          </a:xfrm>
          <a:prstGeom prst="rect">
            <a:avLst/>
          </a:prstGeom>
          <a:noFill/>
          <a:ln/>
        </p:spPr>
        <p:txBody>
          <a:bodyPr wrap="none" lIns="0" tIns="0" rIns="0" bIns="0" rtlCol="0" anchor="t"/>
          <a:lstStyle/>
          <a:p>
            <a:pPr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Mosquitto MQTT Broker</a:t>
            </a:r>
            <a:endParaRPr lang="en-US" sz="2300" dirty="0"/>
          </a:p>
        </p:txBody>
      </p:sp>
      <p:sp>
        <p:nvSpPr>
          <p:cNvPr id="6" name="Text 3"/>
          <p:cNvSpPr/>
          <p:nvPr/>
        </p:nvSpPr>
        <p:spPr>
          <a:xfrm>
            <a:off x="1010603" y="2409230"/>
            <a:ext cx="7122795" cy="356592"/>
          </a:xfrm>
          <a:prstGeom prst="rect">
            <a:avLst/>
          </a:prstGeom>
          <a:noFill/>
          <a:ln/>
        </p:spPr>
        <p:txBody>
          <a:bodyPr wrap="none" lIns="0" tIns="0" rIns="0" bIns="0" rtlCol="0" anchor="t"/>
          <a:lstStyle/>
          <a:p>
            <a:pPr indent="0" marL="0">
              <a:lnSpc>
                <a:spcPts val="2800"/>
              </a:lnSpc>
              <a:buNone/>
            </a:pPr>
            <a:r>
              <a:rPr lang="en-US" sz="1750" dirty="0">
                <a:solidFill>
                  <a:srgbClr val="272525"/>
                </a:solidFill>
                <a:latin typeface="Inter" pitchFamily="34" charset="0"/>
                <a:ea typeface="Inter" pitchFamily="34" charset="-122"/>
                <a:cs typeface="Inter" pitchFamily="34" charset="-120"/>
              </a:rPr>
              <a:t>Facilitates device communication.</a:t>
            </a:r>
            <a:endParaRPr lang="en-US" sz="1750" dirty="0"/>
          </a:p>
        </p:txBody>
      </p:sp>
      <p:sp>
        <p:nvSpPr>
          <p:cNvPr id="7" name="Shape 4"/>
          <p:cNvSpPr/>
          <p:nvPr/>
        </p:nvSpPr>
        <p:spPr>
          <a:xfrm>
            <a:off x="780098" y="3219212"/>
            <a:ext cx="7583805" cy="1316950"/>
          </a:xfrm>
          <a:prstGeom prst="roundRect">
            <a:avLst>
              <a:gd name="adj" fmla="val 7109"/>
            </a:avLst>
          </a:prstGeom>
          <a:solidFill>
            <a:srgbClr val="CCEEFF"/>
          </a:solidFill>
          <a:ln w="7620">
            <a:solidFill>
              <a:srgbClr val="B2D4E5"/>
            </a:solidFill>
            <a:prstDash val="solid"/>
          </a:ln>
        </p:spPr>
      </p:sp>
      <p:sp>
        <p:nvSpPr>
          <p:cNvPr id="8" name="Text 5"/>
          <p:cNvSpPr/>
          <p:nvPr/>
        </p:nvSpPr>
        <p:spPr>
          <a:xfrm>
            <a:off x="1010603" y="3449717"/>
            <a:ext cx="2925604" cy="365641"/>
          </a:xfrm>
          <a:prstGeom prst="rect">
            <a:avLst/>
          </a:prstGeom>
          <a:noFill/>
          <a:ln/>
        </p:spPr>
        <p:txBody>
          <a:bodyPr wrap="none" lIns="0" tIns="0" rIns="0" bIns="0" rtlCol="0" anchor="t"/>
          <a:lstStyle/>
          <a:p>
            <a:pPr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Paho MQTT Client</a:t>
            </a:r>
            <a:endParaRPr lang="en-US" sz="2300" dirty="0"/>
          </a:p>
        </p:txBody>
      </p:sp>
      <p:sp>
        <p:nvSpPr>
          <p:cNvPr id="9" name="Text 6"/>
          <p:cNvSpPr/>
          <p:nvPr/>
        </p:nvSpPr>
        <p:spPr>
          <a:xfrm>
            <a:off x="1010603" y="3949065"/>
            <a:ext cx="7122795" cy="356592"/>
          </a:xfrm>
          <a:prstGeom prst="rect">
            <a:avLst/>
          </a:prstGeom>
          <a:noFill/>
          <a:ln/>
        </p:spPr>
        <p:txBody>
          <a:bodyPr wrap="none" lIns="0" tIns="0" rIns="0" bIns="0" rtlCol="0" anchor="t"/>
          <a:lstStyle/>
          <a:p>
            <a:pPr indent="0" marL="0">
              <a:lnSpc>
                <a:spcPts val="2800"/>
              </a:lnSpc>
              <a:buNone/>
            </a:pPr>
            <a:r>
              <a:rPr lang="en-US" sz="1750" dirty="0">
                <a:solidFill>
                  <a:srgbClr val="272525"/>
                </a:solidFill>
                <a:latin typeface="Inter" pitchFamily="34" charset="0"/>
                <a:ea typeface="Inter" pitchFamily="34" charset="-122"/>
                <a:cs typeface="Inter" pitchFamily="34" charset="-120"/>
              </a:rPr>
              <a:t>Enables MQTT connectivity for Raspberry Pi and ESP devices.</a:t>
            </a:r>
            <a:endParaRPr lang="en-US" sz="1750" dirty="0"/>
          </a:p>
        </p:txBody>
      </p:sp>
      <p:sp>
        <p:nvSpPr>
          <p:cNvPr id="10" name="Shape 7"/>
          <p:cNvSpPr/>
          <p:nvPr/>
        </p:nvSpPr>
        <p:spPr>
          <a:xfrm>
            <a:off x="780098" y="4759047"/>
            <a:ext cx="7583805" cy="1316950"/>
          </a:xfrm>
          <a:prstGeom prst="roundRect">
            <a:avLst>
              <a:gd name="adj" fmla="val 7109"/>
            </a:avLst>
          </a:prstGeom>
          <a:solidFill>
            <a:srgbClr val="CCEEFF"/>
          </a:solidFill>
          <a:ln w="7620">
            <a:solidFill>
              <a:srgbClr val="B2D4E5"/>
            </a:solidFill>
            <a:prstDash val="solid"/>
          </a:ln>
        </p:spPr>
      </p:sp>
      <p:sp>
        <p:nvSpPr>
          <p:cNvPr id="11" name="Text 8"/>
          <p:cNvSpPr/>
          <p:nvPr/>
        </p:nvSpPr>
        <p:spPr>
          <a:xfrm>
            <a:off x="1010603" y="4989552"/>
            <a:ext cx="4710351" cy="365641"/>
          </a:xfrm>
          <a:prstGeom prst="rect">
            <a:avLst/>
          </a:prstGeom>
          <a:noFill/>
          <a:ln/>
        </p:spPr>
        <p:txBody>
          <a:bodyPr wrap="none" lIns="0" tIns="0" rIns="0" bIns="0" rtlCol="0" anchor="t"/>
          <a:lstStyle/>
          <a:p>
            <a:pPr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Adafruit PWM Servo Driver Library</a:t>
            </a:r>
            <a:endParaRPr lang="en-US" sz="2300" dirty="0"/>
          </a:p>
        </p:txBody>
      </p:sp>
      <p:sp>
        <p:nvSpPr>
          <p:cNvPr id="12" name="Text 9"/>
          <p:cNvSpPr/>
          <p:nvPr/>
        </p:nvSpPr>
        <p:spPr>
          <a:xfrm>
            <a:off x="1010603" y="5488900"/>
            <a:ext cx="7122795" cy="356592"/>
          </a:xfrm>
          <a:prstGeom prst="rect">
            <a:avLst/>
          </a:prstGeom>
          <a:noFill/>
          <a:ln/>
        </p:spPr>
        <p:txBody>
          <a:bodyPr wrap="none" lIns="0" tIns="0" rIns="0" bIns="0" rtlCol="0" anchor="t"/>
          <a:lstStyle/>
          <a:p>
            <a:pPr indent="0" marL="0">
              <a:lnSpc>
                <a:spcPts val="2800"/>
              </a:lnSpc>
              <a:buNone/>
            </a:pPr>
            <a:r>
              <a:rPr lang="en-US" sz="1750" dirty="0">
                <a:solidFill>
                  <a:srgbClr val="272525"/>
                </a:solidFill>
                <a:latin typeface="Inter" pitchFamily="34" charset="0"/>
                <a:ea typeface="Inter" pitchFamily="34" charset="-122"/>
                <a:cs typeface="Inter" pitchFamily="34" charset="-120"/>
              </a:rPr>
              <a:t>Controls servo motors via ESP8266.</a:t>
            </a:r>
            <a:endParaRPr lang="en-US" sz="1750" dirty="0"/>
          </a:p>
        </p:txBody>
      </p:sp>
      <p:sp>
        <p:nvSpPr>
          <p:cNvPr id="13" name="Shape 10"/>
          <p:cNvSpPr/>
          <p:nvPr/>
        </p:nvSpPr>
        <p:spPr>
          <a:xfrm>
            <a:off x="780098" y="6298882"/>
            <a:ext cx="7583805" cy="1316950"/>
          </a:xfrm>
          <a:prstGeom prst="roundRect">
            <a:avLst>
              <a:gd name="adj" fmla="val 7109"/>
            </a:avLst>
          </a:prstGeom>
          <a:solidFill>
            <a:srgbClr val="CCEEFF"/>
          </a:solidFill>
          <a:ln w="7620">
            <a:solidFill>
              <a:srgbClr val="B2D4E5"/>
            </a:solidFill>
            <a:prstDash val="solid"/>
          </a:ln>
        </p:spPr>
      </p:sp>
      <p:sp>
        <p:nvSpPr>
          <p:cNvPr id="14" name="Text 11"/>
          <p:cNvSpPr/>
          <p:nvPr/>
        </p:nvSpPr>
        <p:spPr>
          <a:xfrm>
            <a:off x="1010603" y="6529387"/>
            <a:ext cx="2925604" cy="365641"/>
          </a:xfrm>
          <a:prstGeom prst="rect">
            <a:avLst/>
          </a:prstGeom>
          <a:noFill/>
          <a:ln/>
        </p:spPr>
        <p:txBody>
          <a:bodyPr wrap="none" lIns="0" tIns="0" rIns="0" bIns="0" rtlCol="0" anchor="t"/>
          <a:lstStyle/>
          <a:p>
            <a:pPr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Bash Script</a:t>
            </a:r>
            <a:endParaRPr lang="en-US" sz="2300" dirty="0"/>
          </a:p>
        </p:txBody>
      </p:sp>
      <p:sp>
        <p:nvSpPr>
          <p:cNvPr id="15" name="Text 12"/>
          <p:cNvSpPr/>
          <p:nvPr/>
        </p:nvSpPr>
        <p:spPr>
          <a:xfrm>
            <a:off x="1010603" y="7028736"/>
            <a:ext cx="7122795" cy="356592"/>
          </a:xfrm>
          <a:prstGeom prst="rect">
            <a:avLst/>
          </a:prstGeom>
          <a:noFill/>
          <a:ln/>
        </p:spPr>
        <p:txBody>
          <a:bodyPr wrap="none" lIns="0" tIns="0" rIns="0" bIns="0" rtlCol="0" anchor="t"/>
          <a:lstStyle/>
          <a:p>
            <a:pPr indent="0" marL="0">
              <a:lnSpc>
                <a:spcPts val="2800"/>
              </a:lnSpc>
              <a:buNone/>
            </a:pPr>
            <a:r>
              <a:rPr lang="en-US" sz="1750" dirty="0">
                <a:solidFill>
                  <a:srgbClr val="272525"/>
                </a:solidFill>
                <a:latin typeface="Inter" pitchFamily="34" charset="0"/>
                <a:ea typeface="Inter" pitchFamily="34" charset="-122"/>
                <a:cs typeface="Inter" pitchFamily="34" charset="-120"/>
              </a:rPr>
              <a:t>Provides a CLI-based control interface.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5914" y="565666"/>
            <a:ext cx="4844653" cy="605552"/>
          </a:xfrm>
          <a:prstGeom prst="rect">
            <a:avLst/>
          </a:prstGeom>
          <a:noFill/>
          <a:ln/>
        </p:spPr>
        <p:txBody>
          <a:bodyPr wrap="none" lIns="0" tIns="0" rIns="0" bIns="0" rtlCol="0" anchor="t"/>
          <a:lstStyle/>
          <a:p>
            <a:pPr indent="0" marL="0">
              <a:lnSpc>
                <a:spcPts val="4750"/>
              </a:lnSpc>
              <a:buNone/>
            </a:pPr>
            <a:r>
              <a:rPr lang="en-US" sz="3800" b="1" dirty="0">
                <a:solidFill>
                  <a:srgbClr val="000000"/>
                </a:solidFill>
                <a:latin typeface="Petrona Bold" pitchFamily="34" charset="0"/>
                <a:ea typeface="Petrona Bold" pitchFamily="34" charset="-122"/>
                <a:cs typeface="Petrona Bold" pitchFamily="34" charset="-120"/>
              </a:rPr>
              <a:t>System Workflow</a:t>
            </a:r>
            <a:endParaRPr lang="en-US" sz="3800" dirty="0"/>
          </a:p>
        </p:txBody>
      </p:sp>
      <p:pic>
        <p:nvPicPr>
          <p:cNvPr id="4" name="Image 1" descr="preencoded.png">    </p:cNvPr>
          <p:cNvPicPr>
            <a:picLocks noChangeAspect="1"/>
          </p:cNvPicPr>
          <p:nvPr/>
        </p:nvPicPr>
        <p:blipFill>
          <a:blip r:embed="rId2"/>
          <a:stretch>
            <a:fillRect/>
          </a:stretch>
        </p:blipFill>
        <p:spPr>
          <a:xfrm>
            <a:off x="645914" y="1448038"/>
            <a:ext cx="461367" cy="461367"/>
          </a:xfrm>
          <a:prstGeom prst="rect">
            <a:avLst/>
          </a:prstGeom>
        </p:spPr>
      </p:pic>
      <p:sp>
        <p:nvSpPr>
          <p:cNvPr id="5" name="Text 1"/>
          <p:cNvSpPr/>
          <p:nvPr/>
        </p:nvSpPr>
        <p:spPr>
          <a:xfrm>
            <a:off x="645914" y="2093952"/>
            <a:ext cx="2422327" cy="302776"/>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Raspberry Pi Zero W</a:t>
            </a:r>
            <a:endParaRPr lang="en-US" sz="1900" dirty="0"/>
          </a:p>
        </p:txBody>
      </p:sp>
      <p:sp>
        <p:nvSpPr>
          <p:cNvPr id="6" name="Text 2"/>
          <p:cNvSpPr/>
          <p:nvPr/>
        </p:nvSpPr>
        <p:spPr>
          <a:xfrm>
            <a:off x="645914" y="2507456"/>
            <a:ext cx="2432804" cy="2066925"/>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Reads IR sensor data from GPIO pins, publishes sensor data to the MQTT topic ir/sensors, and captures user password input and publishes it to password/topic.</a:t>
            </a:r>
            <a:endParaRPr lang="en-US" sz="1450" dirty="0"/>
          </a:p>
        </p:txBody>
      </p:sp>
      <p:pic>
        <p:nvPicPr>
          <p:cNvPr id="7" name="Image 2" descr="preencoded.png">    </p:cNvPr>
          <p:cNvPicPr>
            <a:picLocks noChangeAspect="1"/>
          </p:cNvPicPr>
          <p:nvPr/>
        </p:nvPicPr>
        <p:blipFill>
          <a:blip r:embed="rId3"/>
          <a:stretch>
            <a:fillRect/>
          </a:stretch>
        </p:blipFill>
        <p:spPr>
          <a:xfrm>
            <a:off x="3355538" y="1448038"/>
            <a:ext cx="461367" cy="461367"/>
          </a:xfrm>
          <a:prstGeom prst="rect">
            <a:avLst/>
          </a:prstGeom>
        </p:spPr>
      </p:pic>
      <p:sp>
        <p:nvSpPr>
          <p:cNvPr id="8" name="Text 3"/>
          <p:cNvSpPr/>
          <p:nvPr/>
        </p:nvSpPr>
        <p:spPr>
          <a:xfrm>
            <a:off x="3355538" y="2093952"/>
            <a:ext cx="2422327" cy="302776"/>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ESP32</a:t>
            </a:r>
            <a:endParaRPr lang="en-US" sz="1900" dirty="0"/>
          </a:p>
        </p:txBody>
      </p:sp>
      <p:sp>
        <p:nvSpPr>
          <p:cNvPr id="9" name="Text 4"/>
          <p:cNvSpPr/>
          <p:nvPr/>
        </p:nvSpPr>
        <p:spPr>
          <a:xfrm>
            <a:off x="3355538" y="2507456"/>
            <a:ext cx="2432804" cy="1771650"/>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Subscribes to MQTT topics motor1/control and motor2/control, and controls two DC motors based on received MQTT messages.</a:t>
            </a:r>
            <a:endParaRPr lang="en-US" sz="1450" dirty="0"/>
          </a:p>
        </p:txBody>
      </p:sp>
      <p:pic>
        <p:nvPicPr>
          <p:cNvPr id="10" name="Image 3" descr="preencoded.png">    </p:cNvPr>
          <p:cNvPicPr>
            <a:picLocks noChangeAspect="1"/>
          </p:cNvPicPr>
          <p:nvPr/>
        </p:nvPicPr>
        <p:blipFill>
          <a:blip r:embed="rId4"/>
          <a:stretch>
            <a:fillRect/>
          </a:stretch>
        </p:blipFill>
        <p:spPr>
          <a:xfrm>
            <a:off x="6065163" y="1448038"/>
            <a:ext cx="461367" cy="461367"/>
          </a:xfrm>
          <a:prstGeom prst="rect">
            <a:avLst/>
          </a:prstGeom>
        </p:spPr>
      </p:pic>
      <p:sp>
        <p:nvSpPr>
          <p:cNvPr id="11" name="Text 5"/>
          <p:cNvSpPr/>
          <p:nvPr/>
        </p:nvSpPr>
        <p:spPr>
          <a:xfrm>
            <a:off x="6065163" y="2093952"/>
            <a:ext cx="2422327" cy="302776"/>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ESP8266</a:t>
            </a:r>
            <a:endParaRPr lang="en-US" sz="1900" dirty="0"/>
          </a:p>
        </p:txBody>
      </p:sp>
      <p:sp>
        <p:nvSpPr>
          <p:cNvPr id="12" name="Text 6"/>
          <p:cNvSpPr/>
          <p:nvPr/>
        </p:nvSpPr>
        <p:spPr>
          <a:xfrm>
            <a:off x="6065163" y="2507456"/>
            <a:ext cx="2432804" cy="2362200"/>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Subscribes to MQTT topics ir/sensors and password/topic, operates servo motors based on sensor input, and validates the password and adjusts servo positions accordingly.</a:t>
            </a:r>
            <a:endParaRPr lang="en-US" sz="1450" dirty="0"/>
          </a:p>
        </p:txBody>
      </p:sp>
      <p:pic>
        <p:nvPicPr>
          <p:cNvPr id="13" name="Image 4" descr="preencoded.png">    </p:cNvPr>
          <p:cNvPicPr>
            <a:picLocks noChangeAspect="1"/>
          </p:cNvPicPr>
          <p:nvPr/>
        </p:nvPicPr>
        <p:blipFill>
          <a:blip r:embed="rId5"/>
          <a:stretch>
            <a:fillRect/>
          </a:stretch>
        </p:blipFill>
        <p:spPr>
          <a:xfrm>
            <a:off x="645914" y="5423297"/>
            <a:ext cx="461367" cy="461367"/>
          </a:xfrm>
          <a:prstGeom prst="rect">
            <a:avLst/>
          </a:prstGeom>
        </p:spPr>
      </p:pic>
      <p:sp>
        <p:nvSpPr>
          <p:cNvPr id="14" name="Text 7"/>
          <p:cNvSpPr/>
          <p:nvPr/>
        </p:nvSpPr>
        <p:spPr>
          <a:xfrm>
            <a:off x="645914" y="6069211"/>
            <a:ext cx="2422327" cy="302776"/>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Bash Script</a:t>
            </a:r>
            <a:endParaRPr lang="en-US" sz="1900" dirty="0"/>
          </a:p>
        </p:txBody>
      </p:sp>
      <p:sp>
        <p:nvSpPr>
          <p:cNvPr id="15" name="Text 8"/>
          <p:cNvSpPr/>
          <p:nvPr/>
        </p:nvSpPr>
        <p:spPr>
          <a:xfrm>
            <a:off x="645914" y="6482715"/>
            <a:ext cx="2432804" cy="1181100"/>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Provides a CLI for motor control and sends MQTT commands to actuate motors.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43733"/>
          </a:xfrm>
          <a:prstGeom prst="rect">
            <a:avLst/>
          </a:prstGeom>
        </p:spPr>
      </p:pic>
      <p:sp>
        <p:nvSpPr>
          <p:cNvPr id="3" name="Text 0"/>
          <p:cNvSpPr/>
          <p:nvPr/>
        </p:nvSpPr>
        <p:spPr>
          <a:xfrm>
            <a:off x="628174" y="2784753"/>
            <a:ext cx="6986468" cy="589002"/>
          </a:xfrm>
          <a:prstGeom prst="rect">
            <a:avLst/>
          </a:prstGeom>
          <a:noFill/>
          <a:ln/>
        </p:spPr>
        <p:txBody>
          <a:bodyPr wrap="none" lIns="0" tIns="0" rIns="0" bIns="0" rtlCol="0" anchor="t"/>
          <a:lstStyle/>
          <a:p>
            <a:pPr indent="0" marL="0">
              <a:lnSpc>
                <a:spcPts val="4600"/>
              </a:lnSpc>
              <a:buNone/>
            </a:pPr>
            <a:r>
              <a:rPr lang="en-US" sz="3700" b="1" dirty="0">
                <a:solidFill>
                  <a:srgbClr val="000000"/>
                </a:solidFill>
                <a:latin typeface="Petrona Bold" pitchFamily="34" charset="0"/>
                <a:ea typeface="Petrona Bold" pitchFamily="34" charset="-122"/>
                <a:cs typeface="Petrona Bold" pitchFamily="34" charset="-120"/>
              </a:rPr>
              <a:t>Detailed Component Breakdown</a:t>
            </a:r>
            <a:endParaRPr lang="en-US" sz="3700" dirty="0"/>
          </a:p>
        </p:txBody>
      </p:sp>
      <p:sp>
        <p:nvSpPr>
          <p:cNvPr id="4" name="Shape 1"/>
          <p:cNvSpPr/>
          <p:nvPr/>
        </p:nvSpPr>
        <p:spPr>
          <a:xfrm>
            <a:off x="7303770" y="3642955"/>
            <a:ext cx="22860" cy="4045625"/>
          </a:xfrm>
          <a:prstGeom prst="roundRect">
            <a:avLst>
              <a:gd name="adj" fmla="val 329800"/>
            </a:avLst>
          </a:prstGeom>
          <a:solidFill>
            <a:srgbClr val="B2D4E5"/>
          </a:solidFill>
          <a:ln/>
        </p:spPr>
      </p:sp>
      <p:sp>
        <p:nvSpPr>
          <p:cNvPr id="5" name="Shape 2"/>
          <p:cNvSpPr/>
          <p:nvPr/>
        </p:nvSpPr>
        <p:spPr>
          <a:xfrm>
            <a:off x="6507956" y="4035385"/>
            <a:ext cx="628174" cy="22860"/>
          </a:xfrm>
          <a:prstGeom prst="roundRect">
            <a:avLst>
              <a:gd name="adj" fmla="val 329800"/>
            </a:avLst>
          </a:prstGeom>
          <a:solidFill>
            <a:srgbClr val="B2D4E5"/>
          </a:solidFill>
          <a:ln/>
        </p:spPr>
      </p:sp>
      <p:sp>
        <p:nvSpPr>
          <p:cNvPr id="6" name="Shape 3"/>
          <p:cNvSpPr/>
          <p:nvPr/>
        </p:nvSpPr>
        <p:spPr>
          <a:xfrm>
            <a:off x="7113270" y="3844885"/>
            <a:ext cx="403860" cy="403860"/>
          </a:xfrm>
          <a:prstGeom prst="roundRect">
            <a:avLst>
              <a:gd name="adj" fmla="val 18668"/>
            </a:avLst>
          </a:prstGeom>
          <a:solidFill>
            <a:srgbClr val="CCEEFF"/>
          </a:solidFill>
          <a:ln w="7620">
            <a:solidFill>
              <a:srgbClr val="B2D4E5"/>
            </a:solidFill>
            <a:prstDash val="solid"/>
          </a:ln>
        </p:spPr>
      </p:sp>
      <p:sp>
        <p:nvSpPr>
          <p:cNvPr id="7" name="Text 4"/>
          <p:cNvSpPr/>
          <p:nvPr/>
        </p:nvSpPr>
        <p:spPr>
          <a:xfrm>
            <a:off x="7254597" y="3905369"/>
            <a:ext cx="121087" cy="282773"/>
          </a:xfrm>
          <a:prstGeom prst="rect">
            <a:avLst/>
          </a:prstGeom>
          <a:noFill/>
          <a:ln/>
        </p:spPr>
        <p:txBody>
          <a:bodyPr wrap="none" lIns="0" tIns="0" rIns="0" bIns="0" rtlCol="0" anchor="t"/>
          <a:lstStyle/>
          <a:p>
            <a:pPr algn="ctr" indent="0" marL="0">
              <a:lnSpc>
                <a:spcPts val="220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8" name="Text 5"/>
          <p:cNvSpPr/>
          <p:nvPr/>
        </p:nvSpPr>
        <p:spPr>
          <a:xfrm>
            <a:off x="3972044" y="3822383"/>
            <a:ext cx="2355890" cy="294442"/>
          </a:xfrm>
          <a:prstGeom prst="rect">
            <a:avLst/>
          </a:prstGeom>
          <a:noFill/>
          <a:ln/>
        </p:spPr>
        <p:txBody>
          <a:bodyPr wrap="none" lIns="0" tIns="0" rIns="0" bIns="0" rtlCol="0" anchor="t"/>
          <a:lstStyle/>
          <a:p>
            <a:pPr algn="r"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Raspberry Pi Zero W</a:t>
            </a:r>
            <a:endParaRPr lang="en-US" sz="1850" dirty="0"/>
          </a:p>
        </p:txBody>
      </p:sp>
      <p:sp>
        <p:nvSpPr>
          <p:cNvPr id="9" name="Text 6"/>
          <p:cNvSpPr/>
          <p:nvPr/>
        </p:nvSpPr>
        <p:spPr>
          <a:xfrm>
            <a:off x="628174" y="4224457"/>
            <a:ext cx="5699760" cy="861536"/>
          </a:xfrm>
          <a:prstGeom prst="rect">
            <a:avLst/>
          </a:prstGeom>
          <a:noFill/>
          <a:ln/>
        </p:spPr>
        <p:txBody>
          <a:bodyPr wrap="square" lIns="0" tIns="0" rIns="0" bIns="0" rtlCol="0" anchor="t"/>
          <a:lstStyle/>
          <a:p>
            <a:pPr algn="r" indent="0" marL="0">
              <a:lnSpc>
                <a:spcPts val="2250"/>
              </a:lnSpc>
              <a:buNone/>
            </a:pPr>
            <a:r>
              <a:rPr lang="en-US" sz="1400" dirty="0">
                <a:solidFill>
                  <a:srgbClr val="272525"/>
                </a:solidFill>
                <a:latin typeface="Inter" pitchFamily="34" charset="0"/>
                <a:ea typeface="Inter" pitchFamily="34" charset="-122"/>
                <a:cs typeface="Inter" pitchFamily="34" charset="-120"/>
              </a:rPr>
              <a:t>Reads IR sensor data via GPIO pins (2, 3, and 4), publishes data to MQTT broker using Paho MQTT, and captures user-inputted passwords and relays them through MQTT.</a:t>
            </a:r>
            <a:endParaRPr lang="en-US" sz="1400" dirty="0"/>
          </a:p>
        </p:txBody>
      </p:sp>
      <p:sp>
        <p:nvSpPr>
          <p:cNvPr id="10" name="Shape 7"/>
          <p:cNvSpPr/>
          <p:nvPr/>
        </p:nvSpPr>
        <p:spPr>
          <a:xfrm>
            <a:off x="7494270" y="4932759"/>
            <a:ext cx="628174" cy="22860"/>
          </a:xfrm>
          <a:prstGeom prst="roundRect">
            <a:avLst>
              <a:gd name="adj" fmla="val 329800"/>
            </a:avLst>
          </a:prstGeom>
          <a:solidFill>
            <a:srgbClr val="B2D4E5"/>
          </a:solidFill>
          <a:ln/>
        </p:spPr>
      </p:sp>
      <p:sp>
        <p:nvSpPr>
          <p:cNvPr id="11" name="Shape 8"/>
          <p:cNvSpPr/>
          <p:nvPr/>
        </p:nvSpPr>
        <p:spPr>
          <a:xfrm>
            <a:off x="7113270" y="4742259"/>
            <a:ext cx="403860" cy="403860"/>
          </a:xfrm>
          <a:prstGeom prst="roundRect">
            <a:avLst>
              <a:gd name="adj" fmla="val 18668"/>
            </a:avLst>
          </a:prstGeom>
          <a:solidFill>
            <a:srgbClr val="CCEEFF"/>
          </a:solidFill>
          <a:ln w="7620">
            <a:solidFill>
              <a:srgbClr val="B2D4E5"/>
            </a:solidFill>
            <a:prstDash val="solid"/>
          </a:ln>
        </p:spPr>
      </p:sp>
      <p:sp>
        <p:nvSpPr>
          <p:cNvPr id="12" name="Text 9"/>
          <p:cNvSpPr/>
          <p:nvPr/>
        </p:nvSpPr>
        <p:spPr>
          <a:xfrm>
            <a:off x="7234952" y="4802743"/>
            <a:ext cx="160377" cy="282773"/>
          </a:xfrm>
          <a:prstGeom prst="rect">
            <a:avLst/>
          </a:prstGeom>
          <a:noFill/>
          <a:ln/>
        </p:spPr>
        <p:txBody>
          <a:bodyPr wrap="none" lIns="0" tIns="0" rIns="0" bIns="0" rtlCol="0" anchor="t"/>
          <a:lstStyle/>
          <a:p>
            <a:pPr algn="ctr" indent="0" marL="0">
              <a:lnSpc>
                <a:spcPts val="220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3" name="Text 10"/>
          <p:cNvSpPr/>
          <p:nvPr/>
        </p:nvSpPr>
        <p:spPr>
          <a:xfrm>
            <a:off x="8302466" y="4719757"/>
            <a:ext cx="2355890" cy="294442"/>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ESP32</a:t>
            </a:r>
            <a:endParaRPr lang="en-US" sz="1850" dirty="0"/>
          </a:p>
        </p:txBody>
      </p:sp>
      <p:sp>
        <p:nvSpPr>
          <p:cNvPr id="14" name="Text 11"/>
          <p:cNvSpPr/>
          <p:nvPr/>
        </p:nvSpPr>
        <p:spPr>
          <a:xfrm>
            <a:off x="8302466" y="5121831"/>
            <a:ext cx="5699760" cy="57435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Controls two DC motors through GPIO (pins 27, 26, 25, and 33), and communicates via MQTT to receive motor control commands.</a:t>
            </a:r>
            <a:endParaRPr lang="en-US" sz="1400" dirty="0"/>
          </a:p>
        </p:txBody>
      </p:sp>
      <p:sp>
        <p:nvSpPr>
          <p:cNvPr id="15" name="Shape 12"/>
          <p:cNvSpPr/>
          <p:nvPr/>
        </p:nvSpPr>
        <p:spPr>
          <a:xfrm>
            <a:off x="6507956" y="5837277"/>
            <a:ext cx="628174" cy="22860"/>
          </a:xfrm>
          <a:prstGeom prst="roundRect">
            <a:avLst>
              <a:gd name="adj" fmla="val 329800"/>
            </a:avLst>
          </a:prstGeom>
          <a:solidFill>
            <a:srgbClr val="B2D4E5"/>
          </a:solidFill>
          <a:ln/>
        </p:spPr>
      </p:sp>
      <p:sp>
        <p:nvSpPr>
          <p:cNvPr id="16" name="Shape 13"/>
          <p:cNvSpPr/>
          <p:nvPr/>
        </p:nvSpPr>
        <p:spPr>
          <a:xfrm>
            <a:off x="7113270" y="5646777"/>
            <a:ext cx="403860" cy="403860"/>
          </a:xfrm>
          <a:prstGeom prst="roundRect">
            <a:avLst>
              <a:gd name="adj" fmla="val 18668"/>
            </a:avLst>
          </a:prstGeom>
          <a:solidFill>
            <a:srgbClr val="CCEEFF"/>
          </a:solidFill>
          <a:ln w="7620">
            <a:solidFill>
              <a:srgbClr val="B2D4E5"/>
            </a:solidFill>
            <a:prstDash val="solid"/>
          </a:ln>
        </p:spPr>
      </p:sp>
      <p:sp>
        <p:nvSpPr>
          <p:cNvPr id="17" name="Text 14"/>
          <p:cNvSpPr/>
          <p:nvPr/>
        </p:nvSpPr>
        <p:spPr>
          <a:xfrm>
            <a:off x="7235190" y="5707261"/>
            <a:ext cx="160020" cy="282773"/>
          </a:xfrm>
          <a:prstGeom prst="rect">
            <a:avLst/>
          </a:prstGeom>
          <a:noFill/>
          <a:ln/>
        </p:spPr>
        <p:txBody>
          <a:bodyPr wrap="none" lIns="0" tIns="0" rIns="0" bIns="0" rtlCol="0" anchor="t"/>
          <a:lstStyle/>
          <a:p>
            <a:pPr algn="ctr" indent="0" marL="0">
              <a:lnSpc>
                <a:spcPts val="220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8" name="Text 15"/>
          <p:cNvSpPr/>
          <p:nvPr/>
        </p:nvSpPr>
        <p:spPr>
          <a:xfrm>
            <a:off x="3972044" y="5624274"/>
            <a:ext cx="2355890" cy="294442"/>
          </a:xfrm>
          <a:prstGeom prst="rect">
            <a:avLst/>
          </a:prstGeom>
          <a:noFill/>
          <a:ln/>
        </p:spPr>
        <p:txBody>
          <a:bodyPr wrap="none" lIns="0" tIns="0" rIns="0" bIns="0" rtlCol="0" anchor="t"/>
          <a:lstStyle/>
          <a:p>
            <a:pPr algn="r"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ESP8266</a:t>
            </a:r>
            <a:endParaRPr lang="en-US" sz="1850" dirty="0"/>
          </a:p>
        </p:txBody>
      </p:sp>
      <p:sp>
        <p:nvSpPr>
          <p:cNvPr id="19" name="Text 16"/>
          <p:cNvSpPr/>
          <p:nvPr/>
        </p:nvSpPr>
        <p:spPr>
          <a:xfrm>
            <a:off x="628174" y="6026348"/>
            <a:ext cx="5699760" cy="574358"/>
          </a:xfrm>
          <a:prstGeom prst="rect">
            <a:avLst/>
          </a:prstGeom>
          <a:noFill/>
          <a:ln/>
        </p:spPr>
        <p:txBody>
          <a:bodyPr wrap="square" lIns="0" tIns="0" rIns="0" bIns="0" rtlCol="0" anchor="t"/>
          <a:lstStyle/>
          <a:p>
            <a:pPr algn="r" indent="0" marL="0">
              <a:lnSpc>
                <a:spcPts val="2250"/>
              </a:lnSpc>
              <a:buNone/>
            </a:pPr>
            <a:r>
              <a:rPr lang="en-US" sz="1400" dirty="0">
                <a:solidFill>
                  <a:srgbClr val="272525"/>
                </a:solidFill>
                <a:latin typeface="Inter" pitchFamily="34" charset="0"/>
                <a:ea typeface="Inter" pitchFamily="34" charset="-122"/>
                <a:cs typeface="Inter" pitchFamily="34" charset="-120"/>
              </a:rPr>
              <a:t>Uses PCA9685 for PWM-based servo control, and processes password authentication for servo actuation.</a:t>
            </a:r>
            <a:endParaRPr lang="en-US" sz="1400" dirty="0"/>
          </a:p>
        </p:txBody>
      </p:sp>
      <p:sp>
        <p:nvSpPr>
          <p:cNvPr id="20" name="Shape 17"/>
          <p:cNvSpPr/>
          <p:nvPr/>
        </p:nvSpPr>
        <p:spPr>
          <a:xfrm>
            <a:off x="7494270" y="6644997"/>
            <a:ext cx="628174" cy="22860"/>
          </a:xfrm>
          <a:prstGeom prst="roundRect">
            <a:avLst>
              <a:gd name="adj" fmla="val 329800"/>
            </a:avLst>
          </a:prstGeom>
          <a:solidFill>
            <a:srgbClr val="B2D4E5"/>
          </a:solidFill>
          <a:ln/>
        </p:spPr>
      </p:sp>
      <p:sp>
        <p:nvSpPr>
          <p:cNvPr id="21" name="Shape 18"/>
          <p:cNvSpPr/>
          <p:nvPr/>
        </p:nvSpPr>
        <p:spPr>
          <a:xfrm>
            <a:off x="7113270" y="6454497"/>
            <a:ext cx="403860" cy="403860"/>
          </a:xfrm>
          <a:prstGeom prst="roundRect">
            <a:avLst>
              <a:gd name="adj" fmla="val 18668"/>
            </a:avLst>
          </a:prstGeom>
          <a:solidFill>
            <a:srgbClr val="CCEEFF"/>
          </a:solidFill>
          <a:ln w="7620">
            <a:solidFill>
              <a:srgbClr val="B2D4E5"/>
            </a:solidFill>
            <a:prstDash val="solid"/>
          </a:ln>
        </p:spPr>
      </p:sp>
      <p:sp>
        <p:nvSpPr>
          <p:cNvPr id="22" name="Text 19"/>
          <p:cNvSpPr/>
          <p:nvPr/>
        </p:nvSpPr>
        <p:spPr>
          <a:xfrm>
            <a:off x="7239000" y="6514981"/>
            <a:ext cx="152400" cy="282773"/>
          </a:xfrm>
          <a:prstGeom prst="rect">
            <a:avLst/>
          </a:prstGeom>
          <a:noFill/>
          <a:ln/>
        </p:spPr>
        <p:txBody>
          <a:bodyPr wrap="none" lIns="0" tIns="0" rIns="0" bIns="0" rtlCol="0" anchor="t"/>
          <a:lstStyle/>
          <a:p>
            <a:pPr algn="ctr" indent="0" marL="0">
              <a:lnSpc>
                <a:spcPts val="2200"/>
              </a:lnSpc>
              <a:buNone/>
            </a:pPr>
            <a:r>
              <a:rPr lang="en-US" sz="2200" b="1" dirty="0">
                <a:solidFill>
                  <a:srgbClr val="272525"/>
                </a:solidFill>
                <a:latin typeface="Petrona Bold" pitchFamily="34" charset="0"/>
                <a:ea typeface="Petrona Bold" pitchFamily="34" charset="-122"/>
                <a:cs typeface="Petrona Bold" pitchFamily="34" charset="-120"/>
              </a:rPr>
              <a:t>4</a:t>
            </a:r>
            <a:endParaRPr lang="en-US" sz="2200" dirty="0"/>
          </a:p>
        </p:txBody>
      </p:sp>
      <p:sp>
        <p:nvSpPr>
          <p:cNvPr id="23" name="Text 20"/>
          <p:cNvSpPr/>
          <p:nvPr/>
        </p:nvSpPr>
        <p:spPr>
          <a:xfrm>
            <a:off x="8302466" y="6431994"/>
            <a:ext cx="2355890" cy="294442"/>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Bash Script</a:t>
            </a:r>
            <a:endParaRPr lang="en-US" sz="1850" dirty="0"/>
          </a:p>
        </p:txBody>
      </p:sp>
      <p:sp>
        <p:nvSpPr>
          <p:cNvPr id="24" name="Text 21"/>
          <p:cNvSpPr/>
          <p:nvPr/>
        </p:nvSpPr>
        <p:spPr>
          <a:xfrm>
            <a:off x="8302466" y="6834068"/>
            <a:ext cx="5699760" cy="57435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CLI-based user interaction for motor control, and publishes MQTT messages for motor actuation.</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99799"/>
          </a:xfrm>
          <a:prstGeom prst="rect">
            <a:avLst/>
          </a:prstGeom>
        </p:spPr>
      </p:pic>
      <p:sp>
        <p:nvSpPr>
          <p:cNvPr id="3" name="Text 0"/>
          <p:cNvSpPr/>
          <p:nvPr/>
        </p:nvSpPr>
        <p:spPr>
          <a:xfrm>
            <a:off x="615910" y="2683669"/>
            <a:ext cx="4717733" cy="577453"/>
          </a:xfrm>
          <a:prstGeom prst="rect">
            <a:avLst/>
          </a:prstGeom>
          <a:noFill/>
          <a:ln/>
        </p:spPr>
        <p:txBody>
          <a:bodyPr wrap="none" lIns="0" tIns="0" rIns="0" bIns="0" rtlCol="0" anchor="t"/>
          <a:lstStyle/>
          <a:p>
            <a:pPr indent="0" marL="0">
              <a:lnSpc>
                <a:spcPts val="4500"/>
              </a:lnSpc>
              <a:buNone/>
            </a:pPr>
            <a:r>
              <a:rPr lang="en-US" sz="3600" b="1" dirty="0">
                <a:solidFill>
                  <a:srgbClr val="000000"/>
                </a:solidFill>
                <a:latin typeface="Petrona Bold" pitchFamily="34" charset="0"/>
                <a:ea typeface="Petrona Bold" pitchFamily="34" charset="-122"/>
                <a:cs typeface="Petrona Bold" pitchFamily="34" charset="-120"/>
              </a:rPr>
              <a:t>MQTT Topic Structure</a:t>
            </a:r>
            <a:endParaRPr lang="en-US" sz="3600" dirty="0"/>
          </a:p>
        </p:txBody>
      </p:sp>
      <p:pic>
        <p:nvPicPr>
          <p:cNvPr id="4" name="Image 1" descr="preencoded.png">    </p:cNvPr>
          <p:cNvPicPr>
            <a:picLocks noChangeAspect="1"/>
          </p:cNvPicPr>
          <p:nvPr/>
        </p:nvPicPr>
        <p:blipFill>
          <a:blip r:embed="rId2"/>
          <a:stretch>
            <a:fillRect/>
          </a:stretch>
        </p:blipFill>
        <p:spPr>
          <a:xfrm>
            <a:off x="615910" y="3525083"/>
            <a:ext cx="879872" cy="1055846"/>
          </a:xfrm>
          <a:prstGeom prst="rect">
            <a:avLst/>
          </a:prstGeom>
        </p:spPr>
      </p:pic>
      <p:sp>
        <p:nvSpPr>
          <p:cNvPr id="5" name="Text 1"/>
          <p:cNvSpPr/>
          <p:nvPr/>
        </p:nvSpPr>
        <p:spPr>
          <a:xfrm>
            <a:off x="1759744" y="3701058"/>
            <a:ext cx="2309813"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ir/sensors</a:t>
            </a:r>
            <a:endParaRPr lang="en-US" sz="1800" dirty="0"/>
          </a:p>
        </p:txBody>
      </p:sp>
      <p:sp>
        <p:nvSpPr>
          <p:cNvPr id="6" name="Text 2"/>
          <p:cNvSpPr/>
          <p:nvPr/>
        </p:nvSpPr>
        <p:spPr>
          <a:xfrm>
            <a:off x="1759744" y="4095274"/>
            <a:ext cx="12254746" cy="2814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Publishes IR sensor readings from Raspberry Pi.</a:t>
            </a:r>
            <a:endParaRPr lang="en-US" sz="1350" dirty="0"/>
          </a:p>
        </p:txBody>
      </p:sp>
      <p:pic>
        <p:nvPicPr>
          <p:cNvPr id="7" name="Image 2" descr="preencoded.png">    </p:cNvPr>
          <p:cNvPicPr>
            <a:picLocks noChangeAspect="1"/>
          </p:cNvPicPr>
          <p:nvPr/>
        </p:nvPicPr>
        <p:blipFill>
          <a:blip r:embed="rId3"/>
          <a:stretch>
            <a:fillRect/>
          </a:stretch>
        </p:blipFill>
        <p:spPr>
          <a:xfrm>
            <a:off x="615910" y="4580930"/>
            <a:ext cx="879872" cy="1055846"/>
          </a:xfrm>
          <a:prstGeom prst="rect">
            <a:avLst/>
          </a:prstGeom>
        </p:spPr>
      </p:pic>
      <p:sp>
        <p:nvSpPr>
          <p:cNvPr id="8" name="Text 3"/>
          <p:cNvSpPr/>
          <p:nvPr/>
        </p:nvSpPr>
        <p:spPr>
          <a:xfrm>
            <a:off x="1759744" y="4756904"/>
            <a:ext cx="2309813"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password/topic</a:t>
            </a:r>
            <a:endParaRPr lang="en-US" sz="1800" dirty="0"/>
          </a:p>
        </p:txBody>
      </p:sp>
      <p:sp>
        <p:nvSpPr>
          <p:cNvPr id="9" name="Text 4"/>
          <p:cNvSpPr/>
          <p:nvPr/>
        </p:nvSpPr>
        <p:spPr>
          <a:xfrm>
            <a:off x="1759744" y="5151120"/>
            <a:ext cx="12254746" cy="2814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Publishes user-inputted passwords.</a:t>
            </a:r>
            <a:endParaRPr lang="en-US" sz="1350" dirty="0"/>
          </a:p>
        </p:txBody>
      </p:sp>
      <p:pic>
        <p:nvPicPr>
          <p:cNvPr id="10" name="Image 3" descr="preencoded.png">    </p:cNvPr>
          <p:cNvPicPr>
            <a:picLocks noChangeAspect="1"/>
          </p:cNvPicPr>
          <p:nvPr/>
        </p:nvPicPr>
        <p:blipFill>
          <a:blip r:embed="rId4"/>
          <a:stretch>
            <a:fillRect/>
          </a:stretch>
        </p:blipFill>
        <p:spPr>
          <a:xfrm>
            <a:off x="615910" y="5636776"/>
            <a:ext cx="879872" cy="1055846"/>
          </a:xfrm>
          <a:prstGeom prst="rect">
            <a:avLst/>
          </a:prstGeom>
        </p:spPr>
      </p:pic>
      <p:sp>
        <p:nvSpPr>
          <p:cNvPr id="11" name="Text 5"/>
          <p:cNvSpPr/>
          <p:nvPr/>
        </p:nvSpPr>
        <p:spPr>
          <a:xfrm>
            <a:off x="1759744" y="5812750"/>
            <a:ext cx="2309813"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motor1/control</a:t>
            </a:r>
            <a:endParaRPr lang="en-US" sz="1800" dirty="0"/>
          </a:p>
        </p:txBody>
      </p:sp>
      <p:sp>
        <p:nvSpPr>
          <p:cNvPr id="12" name="Text 6"/>
          <p:cNvSpPr/>
          <p:nvPr/>
        </p:nvSpPr>
        <p:spPr>
          <a:xfrm>
            <a:off x="1759744" y="6206966"/>
            <a:ext cx="12254746" cy="2814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Controls DC Motor 1.</a:t>
            </a:r>
            <a:endParaRPr lang="en-US" sz="1350" dirty="0"/>
          </a:p>
        </p:txBody>
      </p:sp>
      <p:pic>
        <p:nvPicPr>
          <p:cNvPr id="13" name="Image 4" descr="preencoded.png">    </p:cNvPr>
          <p:cNvPicPr>
            <a:picLocks noChangeAspect="1"/>
          </p:cNvPicPr>
          <p:nvPr/>
        </p:nvPicPr>
        <p:blipFill>
          <a:blip r:embed="rId5"/>
          <a:stretch>
            <a:fillRect/>
          </a:stretch>
        </p:blipFill>
        <p:spPr>
          <a:xfrm>
            <a:off x="615910" y="6692622"/>
            <a:ext cx="879872" cy="1055846"/>
          </a:xfrm>
          <a:prstGeom prst="rect">
            <a:avLst/>
          </a:prstGeom>
        </p:spPr>
      </p:pic>
      <p:sp>
        <p:nvSpPr>
          <p:cNvPr id="14" name="Text 7"/>
          <p:cNvSpPr/>
          <p:nvPr/>
        </p:nvSpPr>
        <p:spPr>
          <a:xfrm>
            <a:off x="1759744" y="6868597"/>
            <a:ext cx="2309813" cy="2887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motor2/control</a:t>
            </a:r>
            <a:endParaRPr lang="en-US" sz="1800" dirty="0"/>
          </a:p>
        </p:txBody>
      </p:sp>
      <p:sp>
        <p:nvSpPr>
          <p:cNvPr id="15" name="Text 8"/>
          <p:cNvSpPr/>
          <p:nvPr/>
        </p:nvSpPr>
        <p:spPr>
          <a:xfrm>
            <a:off x="1759744" y="7262813"/>
            <a:ext cx="12254746" cy="2814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Controls DC Motor 2.</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45794"/>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a:t>
            </a:r>
            <a:endParaRPr lang="en-US" sz="4650" dirty="0"/>
          </a:p>
        </p:txBody>
      </p:sp>
      <p:sp>
        <p:nvSpPr>
          <p:cNvPr id="4" name="Text 1"/>
          <p:cNvSpPr/>
          <p:nvPr/>
        </p:nvSpPr>
        <p:spPr>
          <a:xfrm>
            <a:off x="793790" y="5530215"/>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This project showcases a sophisticated IoT system integrating Raspberry Pi Zero W, ESP32, and ESP8266 using MQTT for efficient device communication. The system is designed to read sensor data, execute motor control, and manage servo actuations, ensuring reliable and scalable operation.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95388"/>
            <a:ext cx="6034088"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Future Enhancements</a:t>
            </a:r>
            <a:endParaRPr lang="en-US" sz="4650" dirty="0"/>
          </a:p>
        </p:txBody>
      </p:sp>
      <p:sp>
        <p:nvSpPr>
          <p:cNvPr id="4" name="Shape 1"/>
          <p:cNvSpPr/>
          <p:nvPr/>
        </p:nvSpPr>
        <p:spPr>
          <a:xfrm>
            <a:off x="793790" y="2279809"/>
            <a:ext cx="170021" cy="871061"/>
          </a:xfrm>
          <a:prstGeom prst="roundRect">
            <a:avLst>
              <a:gd name="adj" fmla="val 56033"/>
            </a:avLst>
          </a:prstGeom>
          <a:solidFill>
            <a:srgbClr val="CCEEFF"/>
          </a:solidFill>
          <a:ln w="7620">
            <a:solidFill>
              <a:srgbClr val="B2D4E5"/>
            </a:solidFill>
            <a:prstDash val="solid"/>
          </a:ln>
        </p:spPr>
      </p:sp>
      <p:sp>
        <p:nvSpPr>
          <p:cNvPr id="5" name="Text 2"/>
          <p:cNvSpPr/>
          <p:nvPr/>
        </p:nvSpPr>
        <p:spPr>
          <a:xfrm>
            <a:off x="1303973" y="2279809"/>
            <a:ext cx="3188732"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Security Improvements</a:t>
            </a:r>
            <a:endParaRPr lang="en-US" sz="2300" dirty="0"/>
          </a:p>
        </p:txBody>
      </p:sp>
      <p:sp>
        <p:nvSpPr>
          <p:cNvPr id="6" name="Text 3"/>
          <p:cNvSpPr/>
          <p:nvPr/>
        </p:nvSpPr>
        <p:spPr>
          <a:xfrm>
            <a:off x="1303973" y="2787968"/>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Implement TLS/SSL encryption for secure MQTT communication.</a:t>
            </a:r>
            <a:endParaRPr lang="en-US" sz="1750" dirty="0"/>
          </a:p>
        </p:txBody>
      </p:sp>
      <p:sp>
        <p:nvSpPr>
          <p:cNvPr id="7" name="Shape 4"/>
          <p:cNvSpPr/>
          <p:nvPr/>
        </p:nvSpPr>
        <p:spPr>
          <a:xfrm>
            <a:off x="1133951" y="3377684"/>
            <a:ext cx="170021" cy="1233964"/>
          </a:xfrm>
          <a:prstGeom prst="roundRect">
            <a:avLst>
              <a:gd name="adj" fmla="val 56033"/>
            </a:avLst>
          </a:prstGeom>
          <a:solidFill>
            <a:srgbClr val="CCEEFF"/>
          </a:solidFill>
          <a:ln w="7620">
            <a:solidFill>
              <a:srgbClr val="B2D4E5"/>
            </a:solidFill>
            <a:prstDash val="solid"/>
          </a:ln>
        </p:spPr>
      </p:sp>
      <p:sp>
        <p:nvSpPr>
          <p:cNvPr id="8" name="Text 5"/>
          <p:cNvSpPr/>
          <p:nvPr/>
        </p:nvSpPr>
        <p:spPr>
          <a:xfrm>
            <a:off x="1644134" y="337768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User Interface</a:t>
            </a:r>
            <a:endParaRPr lang="en-US" sz="2300" dirty="0"/>
          </a:p>
        </p:txBody>
      </p:sp>
      <p:sp>
        <p:nvSpPr>
          <p:cNvPr id="9" name="Text 6"/>
          <p:cNvSpPr/>
          <p:nvPr/>
        </p:nvSpPr>
        <p:spPr>
          <a:xfrm>
            <a:off x="1644134" y="3885843"/>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Develop a web-based or mobile application for enhanced user experience.</a:t>
            </a:r>
            <a:endParaRPr lang="en-US" sz="1750" dirty="0"/>
          </a:p>
        </p:txBody>
      </p:sp>
      <p:sp>
        <p:nvSpPr>
          <p:cNvPr id="10" name="Shape 7"/>
          <p:cNvSpPr/>
          <p:nvPr/>
        </p:nvSpPr>
        <p:spPr>
          <a:xfrm>
            <a:off x="1474232" y="4838462"/>
            <a:ext cx="170021" cy="871061"/>
          </a:xfrm>
          <a:prstGeom prst="roundRect">
            <a:avLst>
              <a:gd name="adj" fmla="val 56033"/>
            </a:avLst>
          </a:prstGeom>
          <a:solidFill>
            <a:srgbClr val="CCEEFF"/>
          </a:solidFill>
          <a:ln w="7620">
            <a:solidFill>
              <a:srgbClr val="B2D4E5"/>
            </a:solidFill>
            <a:prstDash val="solid"/>
          </a:ln>
        </p:spPr>
      </p:sp>
      <p:sp>
        <p:nvSpPr>
          <p:cNvPr id="11" name="Text 8"/>
          <p:cNvSpPr/>
          <p:nvPr/>
        </p:nvSpPr>
        <p:spPr>
          <a:xfrm>
            <a:off x="1984415" y="4838462"/>
            <a:ext cx="3409831"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Logging &amp; Analytics</a:t>
            </a:r>
            <a:endParaRPr lang="en-US" sz="2300" dirty="0"/>
          </a:p>
        </p:txBody>
      </p:sp>
      <p:sp>
        <p:nvSpPr>
          <p:cNvPr id="12" name="Text 9"/>
          <p:cNvSpPr/>
          <p:nvPr/>
        </p:nvSpPr>
        <p:spPr>
          <a:xfrm>
            <a:off x="1984415" y="5346621"/>
            <a:ext cx="636579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Integrate database storage for sensor and control logs.</a:t>
            </a:r>
            <a:endParaRPr lang="en-US" sz="1750" dirty="0"/>
          </a:p>
        </p:txBody>
      </p:sp>
      <p:sp>
        <p:nvSpPr>
          <p:cNvPr id="13" name="Shape 10"/>
          <p:cNvSpPr/>
          <p:nvPr/>
        </p:nvSpPr>
        <p:spPr>
          <a:xfrm>
            <a:off x="1814513" y="5936337"/>
            <a:ext cx="170021" cy="871061"/>
          </a:xfrm>
          <a:prstGeom prst="roundRect">
            <a:avLst>
              <a:gd name="adj" fmla="val 56033"/>
            </a:avLst>
          </a:prstGeom>
          <a:solidFill>
            <a:srgbClr val="CCEEFF"/>
          </a:solidFill>
          <a:ln w="7620">
            <a:solidFill>
              <a:srgbClr val="B2D4E5"/>
            </a:solidFill>
            <a:prstDash val="solid"/>
          </a:ln>
        </p:spPr>
      </p:sp>
      <p:sp>
        <p:nvSpPr>
          <p:cNvPr id="14" name="Text 11"/>
          <p:cNvSpPr/>
          <p:nvPr/>
        </p:nvSpPr>
        <p:spPr>
          <a:xfrm>
            <a:off x="2324695" y="593633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Cloud Integration</a:t>
            </a:r>
            <a:endParaRPr lang="en-US" sz="2300" dirty="0"/>
          </a:p>
        </p:txBody>
      </p:sp>
      <p:sp>
        <p:nvSpPr>
          <p:cNvPr id="15" name="Text 12"/>
          <p:cNvSpPr/>
          <p:nvPr/>
        </p:nvSpPr>
        <p:spPr>
          <a:xfrm>
            <a:off x="2324695" y="6444496"/>
            <a:ext cx="602551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Extend functionality using AWS IoT or Google Cloud IoT.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2025-02-22T21:44:11Z</dcterms:created>
  <dcterms:modified xsi:type="dcterms:W3CDTF">2025-02-22T21:44:11Z</dcterms:modified>
</cp:coreProperties>
</file>